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257" r:id="rId3"/>
    <p:sldId id="3172" r:id="rId5"/>
    <p:sldId id="287" r:id="rId6"/>
    <p:sldId id="3252" r:id="rId7"/>
    <p:sldId id="318" r:id="rId8"/>
    <p:sldId id="3319" r:id="rId9"/>
    <p:sldId id="3320" r:id="rId10"/>
    <p:sldId id="3321" r:id="rId11"/>
    <p:sldId id="3322" r:id="rId12"/>
    <p:sldId id="3323" r:id="rId13"/>
    <p:sldId id="3324" r:id="rId14"/>
    <p:sldId id="3325" r:id="rId15"/>
    <p:sldId id="3326" r:id="rId16"/>
    <p:sldId id="3186" r:id="rId17"/>
  </p:sldIdLst>
  <p:sldSz cx="12192000" cy="6858000"/>
  <p:notesSz cx="6858000" cy="9144000"/>
  <p:embeddedFontLst>
    <p:embeddedFont>
      <p:font typeface="SimSun" panose="02010600030101010101" pitchFamily="2" charset="-122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等线" panose="02010600030101010101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65" autoAdjust="0"/>
    <p:restoredTop sz="72527" autoAdjust="0"/>
  </p:normalViewPr>
  <p:slideViewPr>
    <p:cSldViewPr snapToGrid="0" showGuides="1">
      <p:cViewPr varScale="1">
        <p:scale>
          <a:sx n="105" d="100"/>
          <a:sy n="105" d="100"/>
        </p:scale>
        <p:origin x="630" y="108"/>
      </p:cViewPr>
      <p:guideLst>
        <p:guide orient="horz" pos="2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E8144-1717-455B-8710-1072F1C69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1411-A1CC-4AC7-881C-E2CC93D983C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EF2C0-A6C1-40C5-BE79-F079FE5F2D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1411-A1CC-4AC7-881C-E2CC93D983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EF2C0-A6C1-40C5-BE79-F079FE5F2D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1411-A1CC-4AC7-881C-E2CC93D983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" y="0"/>
            <a:ext cx="12169464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" y="0"/>
            <a:ext cx="12169464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" y="0"/>
            <a:ext cx="12169464" cy="6858000"/>
          </a:xfrm>
          <a:prstGeom prst="rect">
            <a:avLst/>
          </a:prstGeom>
        </p:spPr>
      </p:pic>
      <p:sp>
        <p:nvSpPr>
          <p:cNvPr id="13" name="标题 12"/>
          <p:cNvSpPr>
            <a:spLocks noGrp="1"/>
          </p:cNvSpPr>
          <p:nvPr>
            <p:ph type="title" hasCustomPrompt="1"/>
          </p:nvPr>
        </p:nvSpPr>
        <p:spPr>
          <a:xfrm>
            <a:off x="1246463" y="149676"/>
            <a:ext cx="9153416" cy="59495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6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36408" y="1357230"/>
            <a:ext cx="4278071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IN" altLang="en-US" sz="3600" spc="6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Product Strategy</a:t>
            </a:r>
            <a:endParaRPr lang="en-IN" altLang="en-US" sz="3600" spc="6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en-IN" altLang="en-US" sz="3600" spc="6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of</a:t>
            </a:r>
            <a:endParaRPr lang="en-IN" altLang="en-US" sz="3600" spc="6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70580" y="3229610"/>
            <a:ext cx="5809615" cy="110680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IN" altLang="en-US" sz="66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Mitron Bank</a:t>
            </a:r>
            <a:endParaRPr lang="en-IN" altLang="en-US" sz="66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zh-CN" dirty="0"/>
            </a:b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" y="1192530"/>
            <a:ext cx="5654040" cy="477774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882640" y="149860"/>
            <a:ext cx="6096000" cy="624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 b="1">
                <a:latin typeface="+mj-lt"/>
                <a:cs typeface="+mj-lt"/>
              </a:rPr>
              <a:t>Different age group also have their different need:</a:t>
            </a:r>
            <a:endParaRPr lang="en-US" sz="1600" b="1">
              <a:latin typeface="+mj-lt"/>
              <a:cs typeface="+mj-lt"/>
            </a:endParaRPr>
          </a:p>
          <a:p>
            <a:endParaRPr lang="en-US" sz="1600">
              <a:latin typeface="+mj-lt"/>
              <a:cs typeface="+mj-lt"/>
            </a:endParaRPr>
          </a:p>
          <a:p>
            <a:r>
              <a:rPr lang="en-US" sz="1600">
                <a:latin typeface="+mj-lt"/>
                <a:cs typeface="+mj-lt"/>
              </a:rPr>
              <a:t>Age group 21-24</a:t>
            </a:r>
            <a:endParaRPr lang="en-US" sz="1600">
              <a:latin typeface="+mj-lt"/>
              <a:cs typeface="+mj-lt"/>
            </a:endParaRPr>
          </a:p>
          <a:p>
            <a:endParaRPr lang="en-US" sz="1600">
              <a:latin typeface="+mj-lt"/>
              <a:cs typeface="+mj-lt"/>
            </a:endParaRPr>
          </a:p>
          <a:p>
            <a:r>
              <a:rPr lang="en-IN" altLang="en-US" sz="1600">
                <a:latin typeface="+mj-lt"/>
                <a:cs typeface="+mj-lt"/>
              </a:rPr>
              <a:t>1) </a:t>
            </a:r>
            <a:r>
              <a:rPr lang="en-US" sz="1600">
                <a:latin typeface="+mj-lt"/>
                <a:cs typeface="+mj-lt"/>
              </a:rPr>
              <a:t>Entertainment</a:t>
            </a:r>
            <a:endParaRPr lang="en-US" sz="1600">
              <a:latin typeface="+mj-lt"/>
              <a:cs typeface="+mj-lt"/>
            </a:endParaRPr>
          </a:p>
          <a:p>
            <a:r>
              <a:rPr lang="en-IN" altLang="en-US" sz="1600">
                <a:latin typeface="+mj-lt"/>
                <a:cs typeface="+mj-lt"/>
              </a:rPr>
              <a:t>2) </a:t>
            </a:r>
            <a:r>
              <a:rPr lang="en-US" sz="1600">
                <a:latin typeface="+mj-lt"/>
                <a:cs typeface="+mj-lt"/>
              </a:rPr>
              <a:t>Electronics</a:t>
            </a:r>
            <a:endParaRPr lang="en-US" sz="1600">
              <a:latin typeface="+mj-lt"/>
              <a:cs typeface="+mj-lt"/>
            </a:endParaRPr>
          </a:p>
          <a:p>
            <a:r>
              <a:rPr lang="en-IN" altLang="en-US" sz="1600">
                <a:latin typeface="+mj-lt"/>
                <a:cs typeface="+mj-lt"/>
              </a:rPr>
              <a:t>3) </a:t>
            </a:r>
            <a:r>
              <a:rPr lang="en-US" sz="1600">
                <a:latin typeface="+mj-lt"/>
                <a:cs typeface="+mj-lt"/>
              </a:rPr>
              <a:t>Apparel</a:t>
            </a:r>
            <a:endParaRPr lang="en-US" sz="1600">
              <a:latin typeface="+mj-lt"/>
              <a:cs typeface="+mj-lt"/>
            </a:endParaRPr>
          </a:p>
          <a:p>
            <a:endParaRPr lang="en-US" sz="1600">
              <a:latin typeface="+mj-lt"/>
              <a:cs typeface="+mj-lt"/>
            </a:endParaRPr>
          </a:p>
          <a:p>
            <a:r>
              <a:rPr lang="en-US" sz="1600">
                <a:latin typeface="+mj-lt"/>
                <a:cs typeface="+mj-lt"/>
              </a:rPr>
              <a:t>Age group 25-34</a:t>
            </a:r>
            <a:endParaRPr lang="en-US" sz="1600">
              <a:latin typeface="+mj-lt"/>
              <a:cs typeface="+mj-lt"/>
            </a:endParaRPr>
          </a:p>
          <a:p>
            <a:endParaRPr lang="en-US" sz="1600">
              <a:latin typeface="+mj-lt"/>
              <a:cs typeface="+mj-lt"/>
            </a:endParaRPr>
          </a:p>
          <a:p>
            <a:r>
              <a:rPr lang="en-IN" altLang="en-US" sz="1600">
                <a:latin typeface="+mj-lt"/>
                <a:cs typeface="+mj-lt"/>
              </a:rPr>
              <a:t>1) </a:t>
            </a:r>
            <a:r>
              <a:rPr lang="en-US" sz="1600">
                <a:latin typeface="+mj-lt"/>
                <a:cs typeface="+mj-lt"/>
              </a:rPr>
              <a:t>Bill</a:t>
            </a:r>
            <a:endParaRPr lang="en-US" sz="1600">
              <a:latin typeface="+mj-lt"/>
              <a:cs typeface="+mj-lt"/>
            </a:endParaRPr>
          </a:p>
          <a:p>
            <a:r>
              <a:rPr lang="en-IN" altLang="en-US" sz="1600">
                <a:latin typeface="+mj-lt"/>
                <a:cs typeface="+mj-lt"/>
              </a:rPr>
              <a:t>2) </a:t>
            </a:r>
            <a:r>
              <a:rPr lang="en-US" sz="1600">
                <a:latin typeface="+mj-lt"/>
                <a:cs typeface="+mj-lt"/>
              </a:rPr>
              <a:t>Groceries</a:t>
            </a:r>
            <a:endParaRPr lang="en-US" sz="1600">
              <a:latin typeface="+mj-lt"/>
              <a:cs typeface="+mj-lt"/>
            </a:endParaRPr>
          </a:p>
          <a:p>
            <a:r>
              <a:rPr lang="en-IN" altLang="en-US" sz="1600">
                <a:latin typeface="+mj-lt"/>
                <a:cs typeface="+mj-lt"/>
              </a:rPr>
              <a:t>3) </a:t>
            </a:r>
            <a:r>
              <a:rPr lang="en-US" sz="1600">
                <a:latin typeface="+mj-lt"/>
                <a:cs typeface="+mj-lt"/>
              </a:rPr>
              <a:t>Electronics</a:t>
            </a:r>
            <a:endParaRPr lang="en-US" sz="1600">
              <a:latin typeface="+mj-lt"/>
              <a:cs typeface="+mj-lt"/>
            </a:endParaRPr>
          </a:p>
          <a:p>
            <a:endParaRPr lang="en-US" sz="1600">
              <a:latin typeface="+mj-lt"/>
              <a:cs typeface="+mj-lt"/>
            </a:endParaRPr>
          </a:p>
          <a:p>
            <a:r>
              <a:rPr lang="en-US" sz="1600">
                <a:latin typeface="+mj-lt"/>
                <a:cs typeface="+mj-lt"/>
              </a:rPr>
              <a:t>Age group 35-45</a:t>
            </a:r>
            <a:endParaRPr lang="en-US" sz="1600">
              <a:latin typeface="+mj-lt"/>
              <a:cs typeface="+mj-lt"/>
            </a:endParaRPr>
          </a:p>
          <a:p>
            <a:endParaRPr lang="en-US" sz="1600">
              <a:latin typeface="+mj-lt"/>
              <a:cs typeface="+mj-lt"/>
            </a:endParaRPr>
          </a:p>
          <a:p>
            <a:r>
              <a:rPr lang="en-IN" altLang="en-US" sz="1600">
                <a:latin typeface="+mj-lt"/>
                <a:cs typeface="+mj-lt"/>
              </a:rPr>
              <a:t>1) </a:t>
            </a:r>
            <a:r>
              <a:rPr lang="en-US" sz="1600">
                <a:latin typeface="+mj-lt"/>
                <a:cs typeface="+mj-lt"/>
              </a:rPr>
              <a:t>Bill</a:t>
            </a:r>
            <a:endParaRPr lang="en-US" sz="1600">
              <a:latin typeface="+mj-lt"/>
              <a:cs typeface="+mj-lt"/>
            </a:endParaRPr>
          </a:p>
          <a:p>
            <a:r>
              <a:rPr lang="en-IN" altLang="en-US" sz="1600">
                <a:latin typeface="+mj-lt"/>
                <a:cs typeface="+mj-lt"/>
              </a:rPr>
              <a:t>2) </a:t>
            </a:r>
            <a:r>
              <a:rPr lang="en-US" sz="1600">
                <a:latin typeface="+mj-lt"/>
                <a:cs typeface="+mj-lt"/>
              </a:rPr>
              <a:t>Groceries</a:t>
            </a:r>
            <a:endParaRPr lang="en-US" sz="1600">
              <a:latin typeface="+mj-lt"/>
              <a:cs typeface="+mj-lt"/>
            </a:endParaRPr>
          </a:p>
          <a:p>
            <a:r>
              <a:rPr lang="en-IN" altLang="en-US" sz="1600">
                <a:latin typeface="+mj-lt"/>
                <a:cs typeface="+mj-lt"/>
              </a:rPr>
              <a:t>3) </a:t>
            </a:r>
            <a:r>
              <a:rPr lang="en-US" sz="1600">
                <a:latin typeface="+mj-lt"/>
                <a:cs typeface="+mj-lt"/>
              </a:rPr>
              <a:t>Health and Wellness</a:t>
            </a:r>
            <a:endParaRPr lang="en-US" sz="1600">
              <a:latin typeface="+mj-lt"/>
              <a:cs typeface="+mj-lt"/>
            </a:endParaRPr>
          </a:p>
          <a:p>
            <a:endParaRPr lang="en-US" sz="1600">
              <a:latin typeface="+mj-lt"/>
              <a:cs typeface="+mj-lt"/>
            </a:endParaRPr>
          </a:p>
          <a:p>
            <a:r>
              <a:rPr lang="en-US" sz="1600">
                <a:latin typeface="+mj-lt"/>
                <a:cs typeface="+mj-lt"/>
              </a:rPr>
              <a:t>Age group 45</a:t>
            </a:r>
            <a:endParaRPr lang="en-US" sz="1600">
              <a:latin typeface="+mj-lt"/>
              <a:cs typeface="+mj-lt"/>
            </a:endParaRPr>
          </a:p>
          <a:p>
            <a:endParaRPr lang="en-US" sz="1600">
              <a:latin typeface="+mj-lt"/>
              <a:cs typeface="+mj-lt"/>
            </a:endParaRPr>
          </a:p>
          <a:p>
            <a:r>
              <a:rPr lang="en-IN" altLang="en-US" sz="1600">
                <a:latin typeface="+mj-lt"/>
                <a:cs typeface="+mj-lt"/>
              </a:rPr>
              <a:t>1) </a:t>
            </a:r>
            <a:r>
              <a:rPr lang="en-US" sz="1600">
                <a:latin typeface="+mj-lt"/>
                <a:cs typeface="+mj-lt"/>
              </a:rPr>
              <a:t>Bill</a:t>
            </a:r>
            <a:endParaRPr lang="en-US" sz="1600">
              <a:latin typeface="+mj-lt"/>
              <a:cs typeface="+mj-lt"/>
            </a:endParaRPr>
          </a:p>
          <a:p>
            <a:r>
              <a:rPr lang="en-IN" altLang="en-US" sz="1600">
                <a:latin typeface="+mj-lt"/>
                <a:cs typeface="+mj-lt"/>
              </a:rPr>
              <a:t>2) </a:t>
            </a:r>
            <a:r>
              <a:rPr lang="en-US" sz="1600">
                <a:latin typeface="+mj-lt"/>
                <a:cs typeface="+mj-lt"/>
              </a:rPr>
              <a:t>Groceries</a:t>
            </a:r>
            <a:endParaRPr lang="en-US" sz="1600">
              <a:latin typeface="+mj-lt"/>
              <a:cs typeface="+mj-lt"/>
            </a:endParaRPr>
          </a:p>
          <a:p>
            <a:r>
              <a:rPr lang="en-IN" altLang="en-US" sz="1600">
                <a:latin typeface="+mj-lt"/>
                <a:cs typeface="+mj-lt"/>
              </a:rPr>
              <a:t>3) </a:t>
            </a:r>
            <a:r>
              <a:rPr lang="en-US" sz="1600">
                <a:latin typeface="+mj-lt"/>
                <a:cs typeface="+mj-lt"/>
              </a:rPr>
              <a:t>Health and Wellness</a:t>
            </a:r>
            <a:endParaRPr lang="en-US" sz="1600">
              <a:latin typeface="+mj-lt"/>
              <a:cs typeface="+mj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46505" y="149860"/>
            <a:ext cx="10128250" cy="594995"/>
          </a:xfrm>
        </p:spPr>
        <p:txBody>
          <a:bodyPr/>
          <a:lstStyle/>
          <a:p>
            <a:r>
              <a:rPr lang="en-IN" altLang="zh-CN" dirty="0"/>
              <a:t>Spending Distribution as per Marital status</a:t>
            </a:r>
            <a:br>
              <a:rPr lang="zh-CN" altLang="zh-CN" dirty="0"/>
            </a:b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490" y="1210945"/>
            <a:ext cx="4137660" cy="37255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285" y="1210945"/>
            <a:ext cx="3953510" cy="352679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13080" y="4737735"/>
            <a:ext cx="2570480" cy="1729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For Marital Ststus:</a:t>
            </a:r>
            <a:endParaRPr lang="en-US"/>
          </a:p>
          <a:p>
            <a:endParaRPr lang="en-US"/>
          </a:p>
          <a:p>
            <a:r>
              <a:rPr lang="en-US"/>
              <a:t>Single</a:t>
            </a:r>
            <a:endParaRPr lang="en-US"/>
          </a:p>
          <a:p>
            <a:endParaRPr lang="en-US"/>
          </a:p>
          <a:p>
            <a:r>
              <a:rPr lang="en-IN" altLang="en-US"/>
              <a:t>1) </a:t>
            </a:r>
            <a:r>
              <a:rPr lang="en-US"/>
              <a:t>Electronics</a:t>
            </a:r>
            <a:endParaRPr lang="en-US"/>
          </a:p>
          <a:p>
            <a:r>
              <a:rPr lang="en-IN" altLang="en-US"/>
              <a:t>2) </a:t>
            </a:r>
            <a:r>
              <a:rPr lang="en-US"/>
              <a:t>Bills</a:t>
            </a:r>
            <a:endParaRPr lang="en-US"/>
          </a:p>
          <a:p>
            <a:r>
              <a:rPr lang="en-IN" altLang="en-US"/>
              <a:t>3) </a:t>
            </a:r>
            <a:r>
              <a:rPr lang="en-US"/>
              <a:t>Entertainment</a:t>
            </a:r>
            <a:endParaRPr lang="en-US"/>
          </a:p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855720" y="520382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ym typeface="+mn-ea"/>
              </a:rPr>
              <a:t>Married</a:t>
            </a:r>
            <a:endParaRPr lang="en-US"/>
          </a:p>
          <a:p>
            <a:endParaRPr lang="en-US"/>
          </a:p>
          <a:p>
            <a:r>
              <a:rPr lang="en-IN" altLang="en-US">
                <a:sym typeface="+mn-ea"/>
              </a:rPr>
              <a:t>1) </a:t>
            </a:r>
            <a:r>
              <a:rPr lang="en-US">
                <a:sym typeface="+mn-ea"/>
              </a:rPr>
              <a:t>Bills</a:t>
            </a:r>
            <a:endParaRPr lang="en-US"/>
          </a:p>
          <a:p>
            <a:r>
              <a:rPr lang="en-IN" altLang="en-US">
                <a:sym typeface="+mn-ea"/>
              </a:rPr>
              <a:t>2) </a:t>
            </a:r>
            <a:r>
              <a:rPr lang="en-US">
                <a:sym typeface="+mn-ea"/>
              </a:rPr>
              <a:t>Groceries</a:t>
            </a:r>
            <a:endParaRPr lang="en-US"/>
          </a:p>
          <a:p>
            <a:r>
              <a:rPr lang="en-IN" altLang="en-US">
                <a:sym typeface="+mn-ea"/>
              </a:rPr>
              <a:t>3) </a:t>
            </a:r>
            <a:r>
              <a:rPr lang="en-US">
                <a:sym typeface="+mn-ea"/>
              </a:rPr>
              <a:t>Electronic</a:t>
            </a:r>
            <a:endParaRPr lang="en-US"/>
          </a:p>
          <a:p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zh-CN" dirty="0"/>
            </a:br>
            <a:endParaRPr lang="zh-CN" alt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1427480" y="345440"/>
            <a:ext cx="70402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zh-CN" sz="2800" b="1" spc="6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Key Insights for credit card</a:t>
            </a:r>
            <a:endParaRPr lang="en-I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1031240" y="1656080"/>
            <a:ext cx="1057592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1) Most of the people spending income on bill payments so we can provide cashback to attract customers. </a:t>
            </a:r>
            <a:endParaRPr lang="en-IN" altLang="en-US"/>
          </a:p>
          <a:p>
            <a:endParaRPr lang="en-IN" altLang="en-US"/>
          </a:p>
          <a:p>
            <a:r>
              <a:rPr lang="en-IN" altLang="en-US"/>
              <a:t>2) </a:t>
            </a:r>
            <a:r>
              <a:rPr lang="en-IN" altLang="en-US">
                <a:sym typeface="+mn-ea"/>
              </a:rPr>
              <a:t>In each occupation mainly Bills, Groceries, and Electronics are major factors of spending so we can also consider to give cashback on this categories also</a:t>
            </a:r>
            <a:endParaRPr lang="en-IN" altLang="en-US">
              <a:sym typeface="+mn-ea"/>
            </a:endParaRPr>
          </a:p>
          <a:p>
            <a:endParaRPr lang="en-IN" altLang="en-US">
              <a:sym typeface="+mn-ea"/>
            </a:endParaRPr>
          </a:p>
          <a:p>
            <a:r>
              <a:rPr lang="en-IN" altLang="en-US">
                <a:sym typeface="+mn-ea"/>
              </a:rPr>
              <a:t>3) Girls are mostly spending money on </a:t>
            </a:r>
            <a:endParaRPr lang="en-US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Health and Wellness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Bills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Travel</a:t>
            </a:r>
            <a:endParaRPr lang="en-US"/>
          </a:p>
          <a:p>
            <a:endParaRPr lang="en-IN" altLang="en-US"/>
          </a:p>
          <a:p>
            <a:r>
              <a:rPr lang="en-IN" altLang="en-US"/>
              <a:t>So we can also offer gender based credit card where we can offer good discount on above three categories</a:t>
            </a:r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zh-CN" dirty="0"/>
            </a:br>
            <a:r>
              <a:rPr lang="en-IN" altLang="zh-CN" dirty="0">
                <a:sym typeface="+mn-ea"/>
              </a:rPr>
              <a:t>Key Insights for credit card</a:t>
            </a:r>
            <a:endParaRPr lang="zh-CN" alt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899160" y="1544320"/>
            <a:ext cx="10586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4. Also we can target specific age group where we can offer special categories of credit card</a:t>
            </a:r>
            <a:endParaRPr lang="en-IN" altLang="en-US"/>
          </a:p>
          <a:p>
            <a:r>
              <a:rPr lang="en-IN" altLang="en-US"/>
              <a:t>like 21-25 age group, they are spending more money on </a:t>
            </a:r>
            <a:r>
              <a:rPr lang="en-US">
                <a:latin typeface="+mj-lt"/>
                <a:cs typeface="+mj-lt"/>
                <a:sym typeface="+mn-ea"/>
              </a:rPr>
              <a:t>Entertainment</a:t>
            </a:r>
            <a:r>
              <a:rPr lang="en-IN" altLang="en-US"/>
              <a:t> </a:t>
            </a:r>
            <a:endParaRPr lang="en-IN" altLang="en-US"/>
          </a:p>
          <a:p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72510" y="2875915"/>
            <a:ext cx="5555615" cy="110680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THANK YOU</a:t>
            </a:r>
            <a:endParaRPr lang="en-US" altLang="zh-CN" sz="66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>
            <a:off x="-355233" y="2868592"/>
            <a:ext cx="4756466" cy="1121104"/>
          </a:xfrm>
          <a:prstGeom prst="ellipse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CONTENTS</a:t>
            </a:r>
            <a:endParaRPr lang="en-US" altLang="zh-CN" sz="4400" b="1" dirty="0">
              <a:solidFill>
                <a:schemeClr val="accent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1" name="MH_Number_1"/>
          <p:cNvSpPr/>
          <p:nvPr>
            <p:custDataLst>
              <p:tags r:id="rId1"/>
            </p:custDataLst>
          </p:nvPr>
        </p:nvSpPr>
        <p:spPr>
          <a:xfrm>
            <a:off x="5643237" y="2041859"/>
            <a:ext cx="611144" cy="478118"/>
          </a:xfrm>
          <a:prstGeom prst="ellipse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1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1</a:t>
            </a:r>
            <a:endParaRPr kumimoji="0" lang="zh-CN" altLang="en-US" sz="211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2" name="MH_Entry_1"/>
          <p:cNvSpPr/>
          <p:nvPr>
            <p:custDataLst>
              <p:tags r:id="rId2"/>
            </p:custDataLst>
          </p:nvPr>
        </p:nvSpPr>
        <p:spPr>
          <a:xfrm>
            <a:off x="6530431" y="2042475"/>
            <a:ext cx="2952599" cy="47688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>
              <a:defRPr/>
            </a:pPr>
            <a:r>
              <a:rPr lang="en-IN" altLang="zh-CN" sz="2000" b="1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Occupation</a:t>
            </a:r>
            <a:r>
              <a:rPr lang="zh-CN" altLang="en-US" sz="2000" b="1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
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3" name="MH_Number_2"/>
          <p:cNvSpPr/>
          <p:nvPr>
            <p:custDataLst>
              <p:tags r:id="rId3"/>
            </p:custDataLst>
          </p:nvPr>
        </p:nvSpPr>
        <p:spPr>
          <a:xfrm>
            <a:off x="5643237" y="2915621"/>
            <a:ext cx="611144" cy="478118"/>
          </a:xfrm>
          <a:prstGeom prst="ellipse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1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2</a:t>
            </a:r>
            <a:endParaRPr kumimoji="0" lang="zh-CN" altLang="en-US" sz="211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4" name="MH_Entry_2"/>
          <p:cNvSpPr/>
          <p:nvPr>
            <p:custDataLst>
              <p:tags r:id="rId4"/>
            </p:custDataLst>
          </p:nvPr>
        </p:nvSpPr>
        <p:spPr>
          <a:xfrm>
            <a:off x="6530431" y="2916237"/>
            <a:ext cx="2952599" cy="47688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>
              <a:defRPr/>
            </a:pPr>
            <a:r>
              <a:rPr lang="en-IN" altLang="zh-CN" sz="2000" b="1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Gender</a:t>
            </a:r>
            <a:r>
              <a:rPr lang="zh-CN" altLang="en-US" sz="2000" b="1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
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5" name="MH_Number_3"/>
          <p:cNvSpPr/>
          <p:nvPr>
            <p:custDataLst>
              <p:tags r:id="rId5"/>
            </p:custDataLst>
          </p:nvPr>
        </p:nvSpPr>
        <p:spPr>
          <a:xfrm>
            <a:off x="5643237" y="3789383"/>
            <a:ext cx="611144" cy="478118"/>
          </a:xfrm>
          <a:prstGeom prst="ellipse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1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3</a:t>
            </a:r>
            <a:endParaRPr kumimoji="0" lang="zh-CN" altLang="en-US" sz="211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6" name="MH_Entry_3"/>
          <p:cNvSpPr/>
          <p:nvPr>
            <p:custDataLst>
              <p:tags r:id="rId6"/>
            </p:custDataLst>
          </p:nvPr>
        </p:nvSpPr>
        <p:spPr>
          <a:xfrm>
            <a:off x="6530431" y="3789999"/>
            <a:ext cx="2952599" cy="47688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>
              <a:defRPr/>
            </a:pPr>
            <a:r>
              <a:rPr lang="en-IN" altLang="zh-CN" sz="2000" b="1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Age Group</a:t>
            </a:r>
            <a:r>
              <a:rPr lang="zh-CN" altLang="en-US" sz="2000" b="1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
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7" name="MH_Number_4"/>
          <p:cNvSpPr/>
          <p:nvPr>
            <p:custDataLst>
              <p:tags r:id="rId7"/>
            </p:custDataLst>
          </p:nvPr>
        </p:nvSpPr>
        <p:spPr>
          <a:xfrm>
            <a:off x="5643237" y="4663145"/>
            <a:ext cx="611144" cy="478118"/>
          </a:xfrm>
          <a:prstGeom prst="ellipse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1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4</a:t>
            </a:r>
            <a:endParaRPr kumimoji="0" lang="zh-CN" altLang="en-US" sz="211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8" name="MH_Entry_4"/>
          <p:cNvSpPr/>
          <p:nvPr>
            <p:custDataLst>
              <p:tags r:id="rId8"/>
            </p:custDataLst>
          </p:nvPr>
        </p:nvSpPr>
        <p:spPr>
          <a:xfrm>
            <a:off x="6530431" y="4663761"/>
            <a:ext cx="2952599" cy="47688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>
              <a:defRPr/>
            </a:pPr>
            <a:r>
              <a:rPr lang="en-IN" altLang="zh-CN" sz="2000" b="1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Marital Status</a:t>
            </a:r>
            <a:r>
              <a:rPr lang="zh-CN" altLang="en-US" sz="2000" b="1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
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 bldLvl="0" animBg="1"/>
      <p:bldP spid="23" grpId="0"/>
      <p:bldP spid="24" grpId="0" bldLvl="0" animBg="1"/>
      <p:bldP spid="25" grpId="0"/>
      <p:bldP spid="26" grpId="0" bldLvl="0" animBg="1"/>
      <p:bldP spid="27" grpId="0"/>
      <p:bldP spid="2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82358" y="2938563"/>
            <a:ext cx="7446645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CN" sz="4400" b="1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Demographic classification</a:t>
            </a:r>
            <a:endParaRPr lang="en-US" altLang="zh-CN" sz="4400" b="1" dirty="0">
              <a:solidFill>
                <a:schemeClr val="accent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208916" y="2615921"/>
            <a:ext cx="1585101" cy="1558052"/>
          </a:xfrm>
          <a:prstGeom prst="ellipse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01</a:t>
            </a:r>
            <a:endParaRPr lang="zh-CN" altLang="en-US" sz="6600" b="1" dirty="0">
              <a:solidFill>
                <a:schemeClr val="accent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rot="0">
            <a:off x="8287385" y="1370965"/>
            <a:ext cx="2792095" cy="734831"/>
            <a:chOff x="3106598" y="5002760"/>
            <a:chExt cx="2370017" cy="735175"/>
          </a:xfrm>
        </p:grpSpPr>
        <p:sp>
          <p:nvSpPr>
            <p:cNvPr id="13" name="矩形 12"/>
            <p:cNvSpPr/>
            <p:nvPr/>
          </p:nvSpPr>
          <p:spPr>
            <a:xfrm>
              <a:off x="3106598" y="5002760"/>
              <a:ext cx="2250008" cy="5069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1200"/>
                </a:spcBef>
              </a:pPr>
              <a:endParaRPr lang="en-US" altLang="zh-CN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106598" y="5404404"/>
              <a:ext cx="2370017" cy="333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endParaRPr lang="zh-CN" altLang="en-US" sz="1050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Demographic classification: </a:t>
            </a:r>
            <a:endParaRPr lang="zh-CN" altLang="zh-CN" dirty="0"/>
          </a:p>
        </p:txBody>
      </p:sp>
      <p:sp>
        <p:nvSpPr>
          <p:cNvPr id="3" name="Text Box 2"/>
          <p:cNvSpPr txBox="1"/>
          <p:nvPr/>
        </p:nvSpPr>
        <p:spPr>
          <a:xfrm>
            <a:off x="1565275" y="894080"/>
            <a:ext cx="8249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We have to </a:t>
            </a:r>
            <a:r>
              <a:rPr lang="en-US"/>
              <a:t>Classify the customers based on available</a:t>
            </a:r>
            <a:r>
              <a:rPr lang="en-IN" altLang="en-US"/>
              <a:t> </a:t>
            </a:r>
            <a:r>
              <a:rPr lang="en-US"/>
              <a:t>demography such as age group, gender, occupation etc. and provide insights</a:t>
            </a:r>
            <a:r>
              <a:rPr lang="en-IN" altLang="en-US"/>
              <a:t> </a:t>
            </a:r>
            <a:r>
              <a:rPr lang="en-US"/>
              <a:t>based on them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853440" y="19037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Total Spending by category:</a:t>
            </a:r>
            <a:endParaRPr lang="en-I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1903095"/>
            <a:ext cx="6781800" cy="452056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362190" y="3133090"/>
            <a:ext cx="4973320" cy="1103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/>
              <a:t>In this graph we can see that Bills category </a:t>
            </a:r>
            <a:endParaRPr lang="en-IN" altLang="en-US"/>
          </a:p>
          <a:p>
            <a:r>
              <a:rPr lang="en-IN" altLang="en-US"/>
              <a:t>is contributing more in spending of the people</a:t>
            </a:r>
            <a:endParaRPr lang="en-IN" alt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zh-CN" dirty="0"/>
            </a:br>
            <a:endParaRPr lang="zh-CN" alt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1511935" y="274320"/>
            <a:ext cx="9923780" cy="943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zh-CN" sz="2800" b="1" spc="6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Classification by different occupation</a:t>
            </a:r>
            <a:endParaRPr lang="zh-CN" altLang="zh-CN" sz="2800" b="1" spc="6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570" y="2148205"/>
            <a:ext cx="3783965" cy="3302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490" y="1955800"/>
            <a:ext cx="3637280" cy="3495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130" y="2148205"/>
            <a:ext cx="3535045" cy="330263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zh-CN" dirty="0"/>
            </a:b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0"/>
            <a:ext cx="5600700" cy="51739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090" y="-635"/>
            <a:ext cx="5901055" cy="52762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93395" y="5367655"/>
            <a:ext cx="10031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In each occupation mainly Bills, Groceries, and Electronics are major factors of spending</a:t>
            </a:r>
            <a:endParaRPr lang="en-I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zh-CN" dirty="0"/>
            </a:br>
            <a:endParaRPr lang="zh-CN" alt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1709420" y="284480"/>
            <a:ext cx="9278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800" b="1" spc="6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Spending Distribution as per Gender</a:t>
            </a:r>
            <a:endParaRPr lang="zh-CN" altLang="zh-CN" sz="2800" b="1" spc="6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0" y="1286510"/>
            <a:ext cx="5570220" cy="48615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707505" y="2002790"/>
            <a:ext cx="45681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From above chart we can see that Male first three priorit</a:t>
            </a:r>
            <a:r>
              <a:rPr lang="en-IN" altLang="en-US" b="1"/>
              <a:t>y spendings</a:t>
            </a:r>
            <a:r>
              <a:rPr lang="en-US" b="1"/>
              <a:t> are</a:t>
            </a:r>
            <a:endParaRPr lang="en-US" b="1"/>
          </a:p>
          <a:p>
            <a:endParaRPr lang="en-US" b="1"/>
          </a:p>
          <a:p>
            <a:r>
              <a:rPr lang="en-IN" altLang="en-US" b="1"/>
              <a:t>1) </a:t>
            </a:r>
            <a:r>
              <a:rPr lang="en-US" b="1"/>
              <a:t>Bills</a:t>
            </a:r>
            <a:endParaRPr lang="en-US" b="1"/>
          </a:p>
          <a:p>
            <a:r>
              <a:rPr lang="en-IN" altLang="en-US" b="1"/>
              <a:t>2) </a:t>
            </a:r>
            <a:r>
              <a:rPr lang="en-US" b="1"/>
              <a:t>Groceries</a:t>
            </a:r>
            <a:endParaRPr lang="en-US" b="1"/>
          </a:p>
          <a:p>
            <a:r>
              <a:rPr lang="en-IN" altLang="en-US" b="1"/>
              <a:t>3) </a:t>
            </a:r>
            <a:r>
              <a:rPr lang="en-US" b="1"/>
              <a:t>Electronics</a:t>
            </a:r>
            <a:endParaRPr lang="en-US" b="1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zh-CN" dirty="0"/>
            </a:b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490" y="1032510"/>
            <a:ext cx="5638800" cy="49987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201535" y="229108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Where as Girls</a:t>
            </a:r>
            <a:r>
              <a:rPr lang="en-IN" altLang="en-US"/>
              <a:t> spending are:</a:t>
            </a:r>
            <a:endParaRPr lang="en-US"/>
          </a:p>
          <a:p>
            <a:endParaRPr lang="en-US"/>
          </a:p>
          <a:p>
            <a:r>
              <a:rPr lang="en-IN" altLang="en-US"/>
              <a:t>1) </a:t>
            </a:r>
            <a:r>
              <a:rPr lang="en-US"/>
              <a:t>Health and Wellness</a:t>
            </a:r>
            <a:endParaRPr lang="en-US"/>
          </a:p>
          <a:p>
            <a:r>
              <a:rPr lang="en-IN" altLang="en-US"/>
              <a:t>2) </a:t>
            </a:r>
            <a:r>
              <a:rPr lang="en-US"/>
              <a:t>Bills</a:t>
            </a:r>
            <a:endParaRPr lang="en-US"/>
          </a:p>
          <a:p>
            <a:r>
              <a:rPr lang="en-IN" altLang="en-US"/>
              <a:t>3) </a:t>
            </a:r>
            <a:r>
              <a:rPr lang="en-US"/>
              <a:t>Travel</a:t>
            </a:r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zh-CN" dirty="0"/>
              <a:t>Spending distribution as per age group</a:t>
            </a:r>
            <a:br>
              <a:rPr lang="zh-CN" altLang="zh-CN" dirty="0"/>
            </a:b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31010"/>
            <a:ext cx="4050030" cy="38773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030" y="1778635"/>
            <a:ext cx="3760470" cy="349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455" y="1778635"/>
            <a:ext cx="4105910" cy="357441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TOPIC_ID" val="280617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p="http://schemas.openxmlformats.org/presentationml/2006/main">
  <p:tag name="KSO_WM_TEMPLATE_TOPIC_ID" val="280617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heme/theme1.xml><?xml version="1.0" encoding="utf-8"?>
<a:theme xmlns:a="http://schemas.openxmlformats.org/drawingml/2006/main" name="Office 主题">
  <a:themeElements>
    <a:clrScheme name="自定义 528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4976C5"/>
      </a:accent1>
      <a:accent2>
        <a:srgbClr val="C490AA"/>
      </a:accent2>
      <a:accent3>
        <a:srgbClr val="FFFFFF"/>
      </a:accent3>
      <a:accent4>
        <a:srgbClr val="FFFFF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vvpcelm">
      <a:majorFont>
        <a:latin typeface="Arial"/>
        <a:ea typeface="SimHei"/>
        <a:cs typeface=""/>
      </a:majorFont>
      <a:minorFont>
        <a:latin typeface="Arial"/>
        <a:ea typeface="Sim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1849</Words>
  <Application>WPS Presentation</Application>
  <PresentationFormat>宽屏</PresentationFormat>
  <Paragraphs>136</Paragraphs>
  <Slides>14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SimSun</vt:lpstr>
      <vt:lpstr>Wingdings</vt:lpstr>
      <vt:lpstr>Calibri</vt:lpstr>
      <vt:lpstr>Microsoft YaHei</vt:lpstr>
      <vt:lpstr>Arial Unicode MS</vt:lpstr>
      <vt:lpstr>等线</vt:lpstr>
      <vt:lpstr>黑体</vt:lpstr>
      <vt:lpstr>仿宋_GB2312</vt:lpstr>
      <vt:lpstr>SimHei</vt:lpstr>
      <vt:lpstr>Segoe Print</vt:lpstr>
      <vt:lpstr>Office 主题</vt:lpstr>
      <vt:lpstr>PowerPoint 演示文稿</vt:lpstr>
      <vt:lpstr>PowerPoint 演示文稿</vt:lpstr>
      <vt:lpstr>PowerPoint 演示文稿</vt:lpstr>
      <vt:lpstr>Demographic classification: </vt:lpstr>
      <vt:lpstr> </vt:lpstr>
      <vt:lpstr> </vt:lpstr>
      <vt:lpstr> </vt:lpstr>
      <vt:lpstr> </vt:lpstr>
      <vt:lpstr>Spending distribution as per age group </vt:lpstr>
      <vt:lpstr> </vt:lpstr>
      <vt:lpstr>Spending Distribution as per Marital status </vt:lpstr>
      <vt:lpstr> </vt:lpstr>
      <vt:lpstr> Key Insights for credit card</vt:lpstr>
      <vt:lpstr>PowerPoint 演示文稿</vt:lpstr>
    </vt:vector>
  </TitlesOfParts>
  <Company>稻壳儿</Company>
  <LinksUpToDate>false</LinksUpToDate>
  <SharedDoc>false</SharedDoc>
  <HyperlinksChanged>false</HyperlinksChanged>
  <AppVersion>14.0000</AppVersion>
  <Manager>尘电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尘电</dc:creator>
  <dc:description>尘电</dc:description>
  <cp:lastModifiedBy>All about tech</cp:lastModifiedBy>
  <cp:revision>101</cp:revision>
  <dcterms:created xsi:type="dcterms:W3CDTF">2017-11-09T01:47:00Z</dcterms:created>
  <dcterms:modified xsi:type="dcterms:W3CDTF">2024-01-04T07:52:56Z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1033-12.2.0.13359</vt:lpwstr>
  </property>
  <property fmtid="{D5CDD505-2E9C-101B-9397-08002B2CF9AE}" pid="3" name="ICV">
    <vt:lpwstr>B492F4F48D64499EAEA99B0C4E84C5D7_13</vt:lpwstr>
  </property>
</Properties>
</file>